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629" r:id="rId4"/>
    <p:sldId id="633" r:id="rId5"/>
    <p:sldId id="631" r:id="rId6"/>
    <p:sldId id="632" r:id="rId7"/>
    <p:sldId id="637" r:id="rId8"/>
    <p:sldId id="638" r:id="rId9"/>
    <p:sldId id="639" r:id="rId10"/>
    <p:sldId id="640" r:id="rId11"/>
    <p:sldId id="644" r:id="rId12"/>
    <p:sldId id="645" r:id="rId13"/>
    <p:sldId id="657" r:id="rId14"/>
    <p:sldId id="663" r:id="rId15"/>
    <p:sldId id="664" r:id="rId16"/>
    <p:sldId id="658" r:id="rId17"/>
    <p:sldId id="64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01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91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6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81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27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95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38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93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95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04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32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A835136-A93E-4089-ADC9-6CA9A31FAC6F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B6CE596-8013-432B-BCF5-DE000CDA9EA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449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CC93-1139-4236-823B-B2063867C1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306758"/>
            <a:ext cx="10993549" cy="1292509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Лекция </a:t>
            </a:r>
            <a:r>
              <a:rPr lang="en-US" dirty="0">
                <a:solidFill>
                  <a:srgbClr val="FF0000"/>
                </a:solidFill>
              </a:rPr>
              <a:t>5 (</a:t>
            </a:r>
            <a:r>
              <a:rPr lang="kk-KZ" dirty="0">
                <a:solidFill>
                  <a:srgbClr val="FF0000"/>
                </a:solidFill>
              </a:rPr>
              <a:t>Создание скриптов </a:t>
            </a:r>
            <a:r>
              <a:rPr lang="en-US" dirty="0">
                <a:solidFill>
                  <a:srgbClr val="FF0000"/>
                </a:solidFill>
              </a:rPr>
              <a:t>web </a:t>
            </a:r>
            <a:r>
              <a:rPr lang="kk-KZ" dirty="0">
                <a:solidFill>
                  <a:srgbClr val="FF0000"/>
                </a:solidFill>
              </a:rPr>
              <a:t>страниц на </a:t>
            </a:r>
            <a:r>
              <a:rPr lang="en-US" dirty="0">
                <a:solidFill>
                  <a:srgbClr val="FF0000"/>
                </a:solidFill>
              </a:rPr>
              <a:t>jQuery)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4E0B48-9664-420B-91FC-C20AA90C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4362557"/>
            <a:ext cx="10993546" cy="590321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1600" dirty="0">
                <a:solidFill>
                  <a:srgbClr val="0DEEF3"/>
                </a:solidFill>
              </a:rPr>
              <a:t>PhD, </a:t>
            </a:r>
            <a:r>
              <a:rPr lang="kk-KZ" sz="16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600" dirty="0">
                <a:solidFill>
                  <a:srgbClr val="FEE602"/>
                </a:solidFill>
              </a:rPr>
              <a:t>Карюкин В</a:t>
            </a:r>
            <a:r>
              <a:rPr lang="ru-RU" sz="1600" dirty="0">
                <a:solidFill>
                  <a:srgbClr val="FEE602"/>
                </a:solidFill>
              </a:rPr>
              <a:t>.И.</a:t>
            </a:r>
          </a:p>
        </p:txBody>
      </p:sp>
    </p:spTree>
    <p:extLst>
      <p:ext uri="{BB962C8B-B14F-4D97-AF65-F5344CB8AC3E}">
        <p14:creationId xmlns:p14="http://schemas.microsoft.com/office/powerpoint/2010/main" val="3034585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63552" y="914825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C000"/>
                </a:solidFill>
              </a:rPr>
              <a:t>Цепочки вызовов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258" y="3128962"/>
            <a:ext cx="8953500" cy="600075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919536" y="4127293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/>
              <a:t>Результат выполнения большинства функций </a:t>
            </a:r>
            <a:r>
              <a:rPr lang="en-US" sz="2800" i="1" dirty="0" err="1"/>
              <a:t>jQuery</a:t>
            </a:r>
            <a:r>
              <a:rPr lang="en-US" sz="2800" i="1" dirty="0"/>
              <a:t> </a:t>
            </a:r>
            <a:r>
              <a:rPr lang="ru-RU" sz="2800" i="1" dirty="0"/>
              <a:t>это объект</a:t>
            </a:r>
            <a:r>
              <a:rPr lang="en-US" sz="2800" i="1" dirty="0"/>
              <a:t>-</a:t>
            </a:r>
            <a:r>
              <a:rPr lang="ru-RU" sz="2800" i="1" dirty="0"/>
              <a:t>обёртка </a:t>
            </a:r>
            <a:r>
              <a:rPr lang="en-US" sz="2800" i="1" dirty="0" err="1"/>
              <a:t>jQuery</a:t>
            </a:r>
            <a:r>
              <a:rPr lang="ru-RU" sz="2800" i="1" dirty="0"/>
              <a:t>, к которому по второму кругу можно применять какие-либо функции «</a:t>
            </a:r>
            <a:r>
              <a:rPr lang="ru-RU" sz="2800" i="1" dirty="0" err="1"/>
              <a:t>улучшайзеры</a:t>
            </a:r>
            <a:r>
              <a:rPr lang="ru-RU" sz="2800" i="1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800761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63551" y="821273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</a:rPr>
              <a:t>Удаление элементов с </a:t>
            </a:r>
            <a:r>
              <a:rPr lang="en-US" sz="3600" b="1" dirty="0" err="1">
                <a:solidFill>
                  <a:srgbClr val="FFC000"/>
                </a:solidFill>
              </a:rPr>
              <a:t>jQuery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0473" y="2222251"/>
            <a:ext cx="2797645" cy="668464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567607" y="325075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/>
              <a:t>В плане удаление ничего оригинального создатели </a:t>
            </a:r>
            <a:r>
              <a:rPr lang="en-US" sz="2400" i="1" dirty="0" err="1"/>
              <a:t>jQuery</a:t>
            </a:r>
            <a:r>
              <a:rPr lang="en-US" sz="2400" i="1" dirty="0"/>
              <a:t> </a:t>
            </a:r>
            <a:r>
              <a:rPr lang="ru-RU" sz="2400" i="1" dirty="0"/>
              <a:t>не придумали))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0473" y="4332006"/>
            <a:ext cx="2931053" cy="648072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495600" y="5251265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Но, придумали новый метод </a:t>
            </a:r>
            <a:r>
              <a:rPr lang="en-US" sz="2400" b="1" i="1" dirty="0"/>
              <a:t>.empty() </a:t>
            </a:r>
            <a:r>
              <a:rPr lang="ru-RU" sz="2400" i="1" dirty="0"/>
              <a:t>который очищает всё содержимое тега (делает операцию </a:t>
            </a:r>
            <a:br>
              <a:rPr lang="ru-RU" sz="2400" i="1" dirty="0"/>
            </a:br>
            <a:r>
              <a:rPr lang="ru-RU" sz="2400" i="1" dirty="0"/>
              <a:t>аналогичную </a:t>
            </a:r>
            <a:r>
              <a:rPr lang="en-US" sz="2400" b="1" i="1" dirty="0"/>
              <a:t>.</a:t>
            </a:r>
            <a:r>
              <a:rPr lang="en-US" sz="2400" b="1" i="1" dirty="0" err="1"/>
              <a:t>innerHTML</a:t>
            </a:r>
            <a:r>
              <a:rPr lang="en-US" sz="2400" b="1" i="1" dirty="0"/>
              <a:t> = "";</a:t>
            </a:r>
            <a:r>
              <a:rPr lang="ru-RU" sz="24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312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925948" y="825938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C000"/>
                </a:solidFill>
              </a:rPr>
              <a:t>jQuery</a:t>
            </a:r>
            <a:r>
              <a:rPr lang="ru-RU" sz="4000" b="1" dirty="0">
                <a:solidFill>
                  <a:srgbClr val="FFC000"/>
                </a:solidFill>
              </a:rPr>
              <a:t> и свойства </a:t>
            </a:r>
            <a:r>
              <a:rPr lang="uk-UA" sz="4000" b="1" dirty="0">
                <a:solidFill>
                  <a:srgbClr val="FFC000"/>
                </a:solidFill>
              </a:rPr>
              <a:t>С</a:t>
            </a:r>
            <a:r>
              <a:rPr lang="en-US" sz="4000" b="1" dirty="0">
                <a:solidFill>
                  <a:srgbClr val="FFC000"/>
                </a:solidFill>
              </a:rPr>
              <a:t>SS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7395" y="2069327"/>
            <a:ext cx="8424936" cy="431164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555387" y="2697586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Цепочки вызовов и функция </a:t>
            </a:r>
            <a:r>
              <a:rPr lang="en-US" sz="2400" b="1" i="1" dirty="0" err="1"/>
              <a:t>css</a:t>
            </a:r>
            <a:r>
              <a:rPr lang="en-US" sz="2400" b="1" i="1" dirty="0"/>
              <a:t>()</a:t>
            </a:r>
            <a:r>
              <a:rPr lang="en-US" sz="2400" i="1" dirty="0"/>
              <a:t> </a:t>
            </a:r>
            <a:r>
              <a:rPr lang="ru-RU" sz="2400" i="1" dirty="0"/>
              <a:t>позволяют в одну строчку установить любое количество свойств стиля.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954" y="3629335"/>
            <a:ext cx="2914884" cy="576064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117600" y="4599590"/>
            <a:ext cx="497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Для некоторых самых </a:t>
            </a:r>
            <a:r>
              <a:rPr lang="ru-RU" sz="2400" i="1" dirty="0" err="1"/>
              <a:t>ходовый</a:t>
            </a:r>
            <a:r>
              <a:rPr lang="ru-RU" sz="2400" i="1" dirty="0"/>
              <a:t> свойств есть даже отдельные методы: </a:t>
            </a:r>
            <a:r>
              <a:rPr lang="en-US" sz="2400" b="1" dirty="0"/>
              <a:t>width()</a:t>
            </a:r>
            <a:r>
              <a:rPr lang="ru-RU" sz="2400" b="1" dirty="0"/>
              <a:t>, </a:t>
            </a:r>
            <a:r>
              <a:rPr lang="en-US" sz="2400" b="1" dirty="0"/>
              <a:t>height()</a:t>
            </a:r>
            <a:r>
              <a:rPr lang="ru-RU" sz="2400" b="1" dirty="0"/>
              <a:t>, </a:t>
            </a:r>
            <a:r>
              <a:rPr lang="en-US" sz="2400" b="1" dirty="0" err="1"/>
              <a:t>innerWidth</a:t>
            </a:r>
            <a:r>
              <a:rPr lang="en-US" sz="2400" b="1" dirty="0"/>
              <a:t>()</a:t>
            </a:r>
            <a:r>
              <a:rPr lang="ru-RU" sz="2400" b="1" dirty="0"/>
              <a:t>, </a:t>
            </a:r>
            <a:r>
              <a:rPr lang="en-US" sz="2400" b="1" dirty="0" err="1"/>
              <a:t>innerHeight</a:t>
            </a:r>
            <a:r>
              <a:rPr lang="en-US" sz="2400" b="1" dirty="0"/>
              <a:t>()</a:t>
            </a:r>
            <a:r>
              <a:rPr lang="ru-RU" sz="2400" b="1" dirty="0"/>
              <a:t>, </a:t>
            </a:r>
            <a:r>
              <a:rPr lang="en-US" sz="2400" b="1" dirty="0" err="1"/>
              <a:t>outerWidth</a:t>
            </a:r>
            <a:r>
              <a:rPr lang="en-US" sz="2400" b="1" dirty="0"/>
              <a:t>()</a:t>
            </a:r>
            <a:r>
              <a:rPr lang="ru-RU" sz="2400" b="1" dirty="0"/>
              <a:t>, </a:t>
            </a:r>
            <a:r>
              <a:rPr lang="en-US" sz="2400" b="1" dirty="0" err="1"/>
              <a:t>outerHeight</a:t>
            </a:r>
            <a:r>
              <a:rPr lang="en-US" sz="2400" b="1" dirty="0"/>
              <a:t>()</a:t>
            </a:r>
            <a:r>
              <a:rPr lang="ru-RU" sz="2400" b="1" dirty="0"/>
              <a:t>.</a:t>
            </a:r>
            <a:endParaRPr lang="ru-RU" sz="2400" i="1" dirty="0"/>
          </a:p>
        </p:txBody>
      </p:sp>
      <p:pic>
        <p:nvPicPr>
          <p:cNvPr id="5125" name="Picture 5" descr="jQuery Dimension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8400" y="4324421"/>
            <a:ext cx="3424064" cy="23856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97191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63552" y="81898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C000"/>
                </a:solidFill>
              </a:rPr>
              <a:t>jQuery</a:t>
            </a:r>
            <a:r>
              <a:rPr lang="ru-RU" sz="4000" b="1" dirty="0">
                <a:solidFill>
                  <a:srgbClr val="FFC000"/>
                </a:solidFill>
              </a:rPr>
              <a:t> и классы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4478" y="2809463"/>
            <a:ext cx="5715052" cy="1432173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919536" y="4712237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/>
              <a:t>.</a:t>
            </a:r>
            <a:r>
              <a:rPr lang="en-US" sz="2800" b="1" i="1" dirty="0" err="1"/>
              <a:t>addClass</a:t>
            </a:r>
            <a:r>
              <a:rPr lang="en-US" sz="2800" b="1" i="1" dirty="0"/>
              <a:t>()  </a:t>
            </a:r>
            <a:r>
              <a:rPr lang="en-US" sz="2800" i="1" dirty="0"/>
              <a:t>–  </a:t>
            </a:r>
            <a:r>
              <a:rPr lang="ru-RU" sz="2800" i="1" dirty="0"/>
              <a:t>добавляет к тегу класс;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19536" y="5427056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/>
              <a:t>.</a:t>
            </a:r>
            <a:r>
              <a:rPr lang="en-US" sz="2800" b="1" i="1" dirty="0" err="1"/>
              <a:t>removeClass</a:t>
            </a:r>
            <a:r>
              <a:rPr lang="en-US" sz="2800" b="1" i="1" dirty="0"/>
              <a:t>()  </a:t>
            </a:r>
            <a:r>
              <a:rPr lang="en-US" sz="2800" i="1" dirty="0"/>
              <a:t>–  </a:t>
            </a:r>
            <a:r>
              <a:rPr lang="ru-RU" sz="2800" i="1" dirty="0"/>
              <a:t>удаляет класс у тега (если он есть).</a:t>
            </a:r>
          </a:p>
        </p:txBody>
      </p:sp>
    </p:spTree>
    <p:extLst>
      <p:ext uri="{BB962C8B-B14F-4D97-AF65-F5344CB8AC3E}">
        <p14:creationId xmlns:p14="http://schemas.microsoft.com/office/powerpoint/2010/main" val="1382798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279576" y="87851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</a:rPr>
              <a:t>Добавление элементов </a:t>
            </a:r>
            <a:r>
              <a:rPr lang="en-US" sz="3600" b="1" dirty="0" err="1">
                <a:solidFill>
                  <a:srgbClr val="FFC000"/>
                </a:solidFill>
              </a:rPr>
              <a:t>jQuery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5540" y="2114559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.hide()/.show() </a:t>
            </a:r>
            <a:r>
              <a:rPr lang="en-US" sz="2400" i="1" dirty="0"/>
              <a:t>– </a:t>
            </a:r>
            <a:r>
              <a:rPr lang="ru-RU" sz="2400" i="1" dirty="0"/>
              <a:t>скрывает/отображает элемент на странице;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19536" y="3080571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</a:t>
            </a:r>
            <a:r>
              <a:rPr lang="en-US" sz="2400" b="1" i="1" dirty="0" err="1"/>
              <a:t>slideUp</a:t>
            </a:r>
            <a:r>
              <a:rPr lang="en-US" sz="2400" b="1" i="1" dirty="0"/>
              <a:t>()/.</a:t>
            </a:r>
            <a:r>
              <a:rPr lang="en-US" sz="2400" b="1" i="1" dirty="0" err="1"/>
              <a:t>slideDown</a:t>
            </a:r>
            <a:r>
              <a:rPr lang="en-US" sz="2400" b="1" i="1" dirty="0"/>
              <a:t>() </a:t>
            </a:r>
            <a:r>
              <a:rPr lang="en-US" sz="2400" i="1" dirty="0"/>
              <a:t>– </a:t>
            </a:r>
            <a:r>
              <a:rPr lang="ru-RU" sz="2400" i="1" dirty="0"/>
              <a:t>сворачивает/</a:t>
            </a:r>
            <a:r>
              <a:rPr lang="ru-RU" sz="2400" i="1" dirty="0" err="1"/>
              <a:t>разоврачивает</a:t>
            </a:r>
            <a:r>
              <a:rPr lang="ru-RU" sz="2400" i="1" dirty="0"/>
              <a:t> элемент на странице;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55540" y="4181597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</a:t>
            </a:r>
            <a:r>
              <a:rPr lang="en-US" sz="2400" b="1" i="1" dirty="0" err="1"/>
              <a:t>fadeOut</a:t>
            </a:r>
            <a:r>
              <a:rPr lang="en-US" sz="2400" b="1" i="1" dirty="0"/>
              <a:t>()/.</a:t>
            </a:r>
            <a:r>
              <a:rPr lang="en-US" sz="2400" b="1" i="1" dirty="0" err="1"/>
              <a:t>fadeIn</a:t>
            </a:r>
            <a:r>
              <a:rPr lang="en-US" sz="2400" b="1" i="1" dirty="0"/>
              <a:t>()</a:t>
            </a:r>
            <a:r>
              <a:rPr lang="ru-RU" sz="2400" b="1" i="1" dirty="0"/>
              <a:t> </a:t>
            </a:r>
            <a:r>
              <a:rPr lang="en-US" sz="2400" i="1" dirty="0"/>
              <a:t>–</a:t>
            </a:r>
            <a:r>
              <a:rPr lang="ru-RU" sz="2400" i="1" dirty="0"/>
              <a:t> «растворяет»/</a:t>
            </a:r>
            <a:r>
              <a:rPr lang="ru-RU" sz="2400" i="1" dirty="0" err="1"/>
              <a:t>восстанавлиает</a:t>
            </a:r>
            <a:r>
              <a:rPr lang="ru-RU" sz="2400" i="1" dirty="0"/>
              <a:t> элемент на странице (работает со свойством </a:t>
            </a:r>
            <a:r>
              <a:rPr lang="en-US" sz="2400" i="1" dirty="0"/>
              <a:t>opacity</a:t>
            </a:r>
            <a:r>
              <a:rPr lang="ru-RU" sz="2400" i="1" dirty="0"/>
              <a:t>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46536" y="5282623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/>
              <a:t>Перечисленные функции в качестве первого параметра могут получить время в миллисекундах, для задания продолжительности эффекта.</a:t>
            </a:r>
          </a:p>
        </p:txBody>
      </p:sp>
    </p:spTree>
    <p:extLst>
      <p:ext uri="{BB962C8B-B14F-4D97-AF65-F5344CB8AC3E}">
        <p14:creationId xmlns:p14="http://schemas.microsoft.com/office/powerpoint/2010/main" val="793646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28028" y="854487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C000"/>
                </a:solidFill>
              </a:rPr>
              <a:t>jQuery</a:t>
            </a:r>
            <a:r>
              <a:rPr lang="ru-RU" sz="3600" b="1" dirty="0">
                <a:solidFill>
                  <a:srgbClr val="FFC000"/>
                </a:solidFill>
              </a:rPr>
              <a:t> и спецэффекты и </a:t>
            </a:r>
            <a:r>
              <a:rPr lang="en-US" sz="3600" b="1" dirty="0">
                <a:solidFill>
                  <a:srgbClr val="FFC000"/>
                </a:solidFill>
              </a:rPr>
              <a:t>callback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0496" y="2386443"/>
            <a:ext cx="8279960" cy="1584176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775520" y="4199551"/>
            <a:ext cx="8424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/>
              <a:t>Поскольку анимация занимает какое-то время, то можно зарегистрировать функцию, которая будет вызвана сразу после того как анимация завершиться. Такие функции называют </a:t>
            </a:r>
            <a:r>
              <a:rPr lang="en-US" sz="2800" b="1" i="1" dirty="0"/>
              <a:t>callback</a:t>
            </a:r>
            <a:r>
              <a:rPr lang="ru-RU" sz="2800" i="1" dirty="0"/>
              <a:t>-функциями.</a:t>
            </a:r>
          </a:p>
        </p:txBody>
      </p:sp>
    </p:spTree>
    <p:extLst>
      <p:ext uri="{BB962C8B-B14F-4D97-AF65-F5344CB8AC3E}">
        <p14:creationId xmlns:p14="http://schemas.microsoft.com/office/powerpoint/2010/main" val="255800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39761" y="797776"/>
            <a:ext cx="3844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C000"/>
                </a:solidFill>
              </a:rPr>
              <a:t>jQuery </a:t>
            </a:r>
            <a:r>
              <a:rPr lang="ru-RU" sz="3200" b="1" dirty="0">
                <a:solidFill>
                  <a:srgbClr val="FFC000"/>
                </a:solidFill>
              </a:rPr>
              <a:t>на практике</a:t>
            </a:r>
            <a:endParaRPr lang="ru-RU" sz="2000" i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01" y="6123493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И скопируйте в </a:t>
            </a:r>
            <a:r>
              <a:rPr lang="en-US" sz="2400" i="1" dirty="0"/>
              <a:t>notepad++ </a:t>
            </a:r>
            <a:r>
              <a:rPr lang="ru-RU" sz="2400" i="1" dirty="0"/>
              <a:t>как </a:t>
            </a:r>
            <a:r>
              <a:rPr lang="en-US" sz="2400" i="1" dirty="0"/>
              <a:t>html-</a:t>
            </a:r>
            <a:r>
              <a:rPr lang="ru-RU" sz="2400" i="1" dirty="0"/>
              <a:t>файл.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452" y="2073181"/>
            <a:ext cx="6157196" cy="3885535"/>
          </a:xfrm>
          <a:prstGeom prst="rect">
            <a:avLst/>
          </a:prstGeom>
          <a:ln w="28575"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893985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881059" y="952257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</a:rPr>
              <a:t>jQuery</a:t>
            </a:r>
            <a:r>
              <a:rPr lang="ru-RU" sz="2800" b="1" dirty="0">
                <a:solidFill>
                  <a:srgbClr val="FFC000"/>
                </a:solidFill>
              </a:rPr>
              <a:t> - меньше кода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53380" y="5074746"/>
            <a:ext cx="59202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/>
              <a:t>Сделаем скидки на все телефоны, и поменяем цвет ценника.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432" y="2841401"/>
            <a:ext cx="8034113" cy="1512168"/>
          </a:xfrm>
          <a:prstGeom prst="rect">
            <a:avLst/>
          </a:prstGeom>
          <a:ln w="28575">
            <a:solidFill>
              <a:srgbClr val="92D050"/>
            </a:solidFill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1563" y="2841401"/>
            <a:ext cx="1196410" cy="117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2627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32E3A3-B2AD-469E-9CF0-1EE4D46B3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5711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rgbClr val="FFC000"/>
                </a:solidFill>
              </a:rPr>
              <a:t>jQuery – </a:t>
            </a:r>
            <a:r>
              <a:rPr lang="ru-RU" sz="2800" b="1" dirty="0">
                <a:solidFill>
                  <a:srgbClr val="FFC000"/>
                </a:solidFill>
              </a:rPr>
              <a:t>самая популярная </a:t>
            </a:r>
            <a:r>
              <a:rPr lang="en-US" sz="2800" b="1" dirty="0">
                <a:solidFill>
                  <a:srgbClr val="FFC000"/>
                </a:solidFill>
              </a:rPr>
              <a:t>JS</a:t>
            </a:r>
            <a:r>
              <a:rPr lang="ru-RU" sz="2800" b="1" dirty="0">
                <a:solidFill>
                  <a:srgbClr val="FFC000"/>
                </a:solidFill>
              </a:rPr>
              <a:t> библиотека 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4A7324-C96D-46AA-9BFD-FCC57D5F0B9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80858" y="2538902"/>
            <a:ext cx="11029950" cy="135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/>
              <a:t>JavaScript </a:t>
            </a:r>
            <a:r>
              <a:rPr lang="ru-RU" sz="2400" i="1" dirty="0" err="1"/>
              <a:t>бибилотеки</a:t>
            </a:r>
            <a:r>
              <a:rPr lang="ru-RU" sz="2400" i="1" dirty="0"/>
              <a:t> обычно представлены внешним подключаемым файлом с кодом. </a:t>
            </a:r>
          </a:p>
          <a:p>
            <a:pPr algn="just"/>
            <a:endParaRPr lang="ru-RU" sz="2400" i="1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8D3E555-5745-40B1-B6BB-F34E70944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8958" y="3586422"/>
            <a:ext cx="8748464" cy="303619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CA239A-6102-4BA6-B034-40AA397E24D1}"/>
              </a:ext>
            </a:extLst>
          </p:cNvPr>
          <p:cNvSpPr txBox="1"/>
          <p:nvPr/>
        </p:nvSpPr>
        <p:spPr>
          <a:xfrm>
            <a:off x="776617" y="4202210"/>
            <a:ext cx="10594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/>
              <a:t>Файл можно скачать и хранить рядом с другими файлами вашего сайта.</a:t>
            </a:r>
          </a:p>
        </p:txBody>
      </p:sp>
    </p:spTree>
    <p:extLst>
      <p:ext uri="{BB962C8B-B14F-4D97-AF65-F5344CB8AC3E}">
        <p14:creationId xmlns:p14="http://schemas.microsoft.com/office/powerpoint/2010/main" val="46652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657235" y="94297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</a:rPr>
              <a:t>Цели стоящие перед </a:t>
            </a:r>
            <a:r>
              <a:rPr lang="en-US" sz="2800" b="1" dirty="0" err="1">
                <a:solidFill>
                  <a:srgbClr val="FFC000"/>
                </a:solidFill>
              </a:rPr>
              <a:t>jQuery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7235" y="2422052"/>
            <a:ext cx="7560840" cy="5847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i="1" dirty="0" err="1"/>
              <a:t>Кроссбраузерность</a:t>
            </a:r>
            <a:r>
              <a:rPr lang="ru-RU" sz="3200" b="1" i="1" dirty="0"/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57235" y="3284407"/>
            <a:ext cx="7560840" cy="138499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/>
              <a:t>Поиск элементов в дереве документа, манипуляция ими и их свойствами, работа с событиями;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7235" y="5588662"/>
            <a:ext cx="7560840" cy="5232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i="1" dirty="0"/>
              <a:t>Спецэффекты</a:t>
            </a:r>
            <a:r>
              <a:rPr lang="en-US" sz="2800" i="1" dirty="0"/>
              <a:t> (</a:t>
            </a:r>
            <a:r>
              <a:rPr lang="ru-RU" sz="2800" i="1" dirty="0"/>
              <a:t>анимация</a:t>
            </a:r>
            <a:r>
              <a:rPr lang="en-US" sz="2800" i="1" dirty="0"/>
              <a:t>).</a:t>
            </a:r>
            <a:endParaRPr lang="ru-RU" sz="28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57235" y="4868582"/>
            <a:ext cx="7560840" cy="5232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/>
              <a:t>AJAX</a:t>
            </a:r>
            <a:r>
              <a:rPr lang="ru-RU" sz="2800" i="1" dirty="0"/>
              <a:t> (асинхронная загрузка/выгрузка данных)</a:t>
            </a:r>
            <a:r>
              <a:rPr lang="en-US" sz="2800" i="1" dirty="0"/>
              <a:t>;</a:t>
            </a:r>
            <a:r>
              <a:rPr lang="ru-RU" sz="28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547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90830" y="988054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</a:rPr>
              <a:t>Скрипт</a:t>
            </a:r>
            <a:endParaRPr lang="ru-RU" sz="2800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5944" y="1866349"/>
            <a:ext cx="6245560" cy="3376786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57521" y="2736311"/>
            <a:ext cx="1196410" cy="117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56185" y="5243135"/>
            <a:ext cx="7366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400" i="1" dirty="0"/>
              <a:t>Поиск элементов в </a:t>
            </a:r>
            <a:r>
              <a:rPr lang="en-US" sz="2400" b="1" i="1" dirty="0" err="1"/>
              <a:t>jQuery</a:t>
            </a:r>
            <a:r>
              <a:rPr lang="en-US" sz="2400" i="1" dirty="0"/>
              <a:t> </a:t>
            </a:r>
            <a:r>
              <a:rPr lang="ru-RU" sz="2400" i="1" dirty="0"/>
              <a:t>основан на </a:t>
            </a:r>
            <a:r>
              <a:rPr lang="en-US" sz="2400" i="1" dirty="0" err="1"/>
              <a:t>css</a:t>
            </a:r>
            <a:r>
              <a:rPr lang="en-US" sz="2400" i="1" dirty="0"/>
              <a:t>-</a:t>
            </a:r>
            <a:r>
              <a:rPr lang="ru-RU" sz="2400" i="1" dirty="0"/>
              <a:t>селекторах.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6185" y="5838363"/>
            <a:ext cx="1046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Если в результате поиска нашлось более одного элемента, </a:t>
            </a:r>
            <a:r>
              <a:rPr lang="en-US" sz="2400" b="1" i="1" dirty="0" err="1"/>
              <a:t>jQuery</a:t>
            </a:r>
            <a:r>
              <a:rPr lang="en-US" sz="2400" i="1" dirty="0"/>
              <a:t> </a:t>
            </a:r>
            <a:r>
              <a:rPr lang="ru-RU" sz="2400" i="1" dirty="0"/>
              <a:t>поймёт это, и  применит действие к каждому из найденных элементов.</a:t>
            </a:r>
          </a:p>
        </p:txBody>
      </p:sp>
    </p:spTree>
    <p:extLst>
      <p:ext uri="{BB962C8B-B14F-4D97-AF65-F5344CB8AC3E}">
        <p14:creationId xmlns:p14="http://schemas.microsoft.com/office/powerpoint/2010/main" val="372919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99556" y="780381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C000"/>
                </a:solidFill>
              </a:rPr>
              <a:t>Как использовать </a:t>
            </a:r>
            <a:r>
              <a:rPr lang="en-US" sz="4000" b="1" dirty="0" err="1">
                <a:solidFill>
                  <a:srgbClr val="FFC000"/>
                </a:solidFill>
              </a:rPr>
              <a:t>jQuery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03576" y="1911313"/>
            <a:ext cx="4701928" cy="707886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none">
            <a:spAutoFit/>
          </a:bodyPr>
          <a:lstStyle/>
          <a:p>
            <a:r>
              <a:rPr lang="en-US" sz="4000" dirty="0"/>
              <a:t> </a:t>
            </a:r>
            <a:r>
              <a:rPr lang="en-US" sz="4000" b="1" dirty="0"/>
              <a:t>$(</a:t>
            </a:r>
            <a:r>
              <a:rPr lang="en-US" sz="4000" b="1" i="1" dirty="0"/>
              <a:t>selector</a:t>
            </a:r>
            <a:r>
              <a:rPr lang="en-US" sz="4000" b="1" dirty="0"/>
              <a:t>).</a:t>
            </a:r>
            <a:r>
              <a:rPr lang="en-US" sz="4000" b="1" i="1" dirty="0"/>
              <a:t>action</a:t>
            </a:r>
            <a:r>
              <a:rPr lang="en-US" sz="4000" b="1" dirty="0"/>
              <a:t>()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2279576" y="2735921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$()</a:t>
            </a:r>
            <a:r>
              <a:rPr lang="en-US" sz="2400" i="1" dirty="0"/>
              <a:t> – </a:t>
            </a:r>
            <a:r>
              <a:rPr lang="ru-RU" sz="2400" i="1" dirty="0"/>
              <a:t>главная (и по сути единственная) функция в библиотеке;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79576" y="3750131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selector</a:t>
            </a:r>
            <a:r>
              <a:rPr lang="en-US" sz="2400" i="1" dirty="0"/>
              <a:t> –</a:t>
            </a:r>
            <a:r>
              <a:rPr lang="uk-UA" sz="2400" i="1" dirty="0"/>
              <a:t> </a:t>
            </a:r>
            <a:r>
              <a:rPr lang="en-US" sz="2400" i="1" dirty="0" err="1"/>
              <a:t>css</a:t>
            </a:r>
            <a:r>
              <a:rPr lang="ru-RU" sz="2400" i="1" dirty="0"/>
              <a:t>-селектор, для выборки элемента, или можно сразу передать объект-тег (из дерева документа);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5352" y="5120897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action()</a:t>
            </a:r>
            <a:r>
              <a:rPr lang="en-US" sz="2400" i="1" dirty="0"/>
              <a:t> –</a:t>
            </a:r>
            <a:r>
              <a:rPr lang="uk-UA" sz="2400" i="1" dirty="0"/>
              <a:t> </a:t>
            </a:r>
            <a:r>
              <a:rPr lang="ru-RU" sz="2400" i="1" dirty="0"/>
              <a:t>какое-либо действие над найденным элементом (если элементов много, то действие примениться к каждому в этой коллекции).</a:t>
            </a:r>
          </a:p>
        </p:txBody>
      </p:sp>
    </p:spTree>
    <p:extLst>
      <p:ext uri="{BB962C8B-B14F-4D97-AF65-F5344CB8AC3E}">
        <p14:creationId xmlns:p14="http://schemas.microsoft.com/office/powerpoint/2010/main" val="223338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99556" y="891374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C000"/>
                </a:solidFill>
              </a:rPr>
              <a:t>Использование </a:t>
            </a:r>
            <a:r>
              <a:rPr lang="en-US" sz="3600" b="1" dirty="0">
                <a:solidFill>
                  <a:srgbClr val="FFC000"/>
                </a:solidFill>
              </a:rPr>
              <a:t>jQuery</a:t>
            </a:r>
            <a:endParaRPr lang="ru-RU" sz="3600" b="1" dirty="0">
              <a:solidFill>
                <a:srgbClr val="FFC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19536" y="2567503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$("p").hide()</a:t>
            </a:r>
            <a:r>
              <a:rPr lang="ru-RU" sz="2400" b="1" i="1" dirty="0"/>
              <a:t> </a:t>
            </a:r>
            <a:r>
              <a:rPr lang="en-US" sz="2400" i="1" dirty="0"/>
              <a:t>– </a:t>
            </a:r>
            <a:r>
              <a:rPr lang="ru-RU" sz="2400" i="1" dirty="0"/>
              <a:t>выбрать все теги </a:t>
            </a:r>
            <a:r>
              <a:rPr lang="en-US" sz="2400" b="1" i="1" dirty="0"/>
              <a:t>p</a:t>
            </a:r>
            <a:r>
              <a:rPr lang="en-US" sz="2400" i="1" dirty="0"/>
              <a:t> </a:t>
            </a:r>
            <a:r>
              <a:rPr lang="ru-RU" sz="2400" i="1" dirty="0"/>
              <a:t>и скрыть каждый из них;</a:t>
            </a:r>
            <a:endParaRPr lang="en-US" sz="2400" i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919536" y="3568370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/>
              <a:t>$(".test“). append(“ YAHOO”) </a:t>
            </a:r>
            <a:r>
              <a:rPr lang="en-US" sz="2400" i="1" dirty="0"/>
              <a:t>–</a:t>
            </a:r>
            <a:r>
              <a:rPr lang="ru-RU" sz="2400" i="1" dirty="0"/>
              <a:t> выбрать все теги с классом </a:t>
            </a:r>
            <a:r>
              <a:rPr lang="en-US" sz="2400" i="1" dirty="0"/>
              <a:t>“</a:t>
            </a:r>
            <a:r>
              <a:rPr lang="en-US" sz="2400" b="1" i="1" dirty="0"/>
              <a:t>test</a:t>
            </a:r>
            <a:r>
              <a:rPr lang="en-US" sz="2400" i="1" dirty="0"/>
              <a:t>” </a:t>
            </a:r>
            <a:r>
              <a:rPr lang="ru-RU" sz="2400" i="1" dirty="0"/>
              <a:t>и добавить в каждый из них слово </a:t>
            </a:r>
            <a:r>
              <a:rPr lang="en-US" sz="2400" i="1" dirty="0"/>
              <a:t>“YAHOO”</a:t>
            </a:r>
            <a:r>
              <a:rPr lang="ru-RU" sz="2400" i="1" dirty="0"/>
              <a:t>;</a:t>
            </a:r>
            <a:endParaRPr lang="en-US" sz="2400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991545" y="5016107"/>
            <a:ext cx="8208911" cy="1200329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i="1" dirty="0"/>
              <a:t>$(function(){ … }); </a:t>
            </a:r>
            <a:r>
              <a:rPr lang="en-US" sz="2400" i="1" dirty="0"/>
              <a:t>– </a:t>
            </a:r>
            <a:r>
              <a:rPr lang="ru-RU" sz="2400" i="1" dirty="0"/>
              <a:t>выполнить</a:t>
            </a:r>
            <a:r>
              <a:rPr lang="en-US" sz="2400" i="1" dirty="0"/>
              <a:t> </a:t>
            </a:r>
            <a:r>
              <a:rPr lang="ru-RU" sz="2400" i="1" dirty="0"/>
              <a:t>описываемую функцию после загрузки документа, аналог подписки на событие </a:t>
            </a:r>
            <a:r>
              <a:rPr lang="en-US" sz="2400" b="1" i="1" dirty="0" err="1"/>
              <a:t>window.onload</a:t>
            </a:r>
            <a:r>
              <a:rPr lang="ru-RU" sz="2400" i="1" dirty="0"/>
              <a:t>;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41694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851729" y="82111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C000"/>
                </a:solidFill>
              </a:rPr>
              <a:t>jQuery</a:t>
            </a:r>
            <a:r>
              <a:rPr lang="en-US" sz="4000" b="1" dirty="0">
                <a:solidFill>
                  <a:srgbClr val="FFC000"/>
                </a:solidFill>
              </a:rPr>
              <a:t> </a:t>
            </a:r>
            <a:r>
              <a:rPr lang="ru-RU" sz="4000" b="1" dirty="0">
                <a:solidFill>
                  <a:srgbClr val="FFC000"/>
                </a:solidFill>
              </a:rPr>
              <a:t>и события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5154" y="2094384"/>
            <a:ext cx="7218047" cy="2160240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95400" y="4626714"/>
            <a:ext cx="985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/>
              <a:t>Подписка на события в </a:t>
            </a:r>
            <a:r>
              <a:rPr lang="en-US" sz="2400" i="1" dirty="0" err="1"/>
              <a:t>jQuery</a:t>
            </a:r>
            <a:r>
              <a:rPr lang="en-US" sz="2400" i="1" dirty="0"/>
              <a:t> </a:t>
            </a:r>
            <a:r>
              <a:rPr lang="ru-RU" sz="2400" i="1" dirty="0"/>
              <a:t>осуществляется методом </a:t>
            </a:r>
            <a:r>
              <a:rPr lang="ru-RU" sz="2400" b="1" i="1" dirty="0"/>
              <a:t>.</a:t>
            </a:r>
            <a:r>
              <a:rPr lang="en-US" sz="2400" b="1" i="1" dirty="0"/>
              <a:t>on()</a:t>
            </a:r>
            <a:r>
              <a:rPr lang="ru-RU" sz="2400" i="1" dirty="0"/>
              <a:t>, которому передаётся имя события, и функция-обработчик. Если по селектору нашлось более одного элемента, то для каждого из них будет «оформлена» подписка.</a:t>
            </a:r>
            <a:r>
              <a:rPr lang="en-US" sz="2400" i="1" dirty="0"/>
              <a:t> </a:t>
            </a:r>
            <a:r>
              <a:rPr lang="ru-RU" sz="2400" i="1" dirty="0"/>
              <a:t>Для того, чтобы отписаться от события есть метод </a:t>
            </a:r>
            <a:r>
              <a:rPr lang="en-US" sz="2400" b="1" i="1" dirty="0"/>
              <a:t>.off()</a:t>
            </a:r>
            <a:r>
              <a:rPr lang="en-US" sz="2400" i="1" dirty="0"/>
              <a:t>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862460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63552" y="827833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C000"/>
                </a:solidFill>
              </a:rPr>
              <a:t>jQuery</a:t>
            </a:r>
            <a:r>
              <a:rPr lang="en-US" sz="3600" b="1" dirty="0">
                <a:solidFill>
                  <a:srgbClr val="FFC000"/>
                </a:solidFill>
              </a:rPr>
              <a:t> </a:t>
            </a:r>
            <a:r>
              <a:rPr lang="ru-RU" sz="3600" b="1" dirty="0">
                <a:solidFill>
                  <a:srgbClr val="FFC000"/>
                </a:solidFill>
              </a:rPr>
              <a:t>и содержимое тегов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3391" y="2154757"/>
            <a:ext cx="4076700" cy="857250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991544" y="3241990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.text()</a:t>
            </a:r>
            <a:r>
              <a:rPr lang="ru-RU" sz="2400" b="1" i="1" dirty="0"/>
              <a:t> </a:t>
            </a:r>
            <a:r>
              <a:rPr lang="ru-RU" sz="2400" i="1" dirty="0"/>
              <a:t>– считывает или задёт текстовое содержимое тега (аналог </a:t>
            </a:r>
            <a:r>
              <a:rPr lang="en-US" sz="2400" i="1" dirty="0" err="1"/>
              <a:t>innerHTML</a:t>
            </a:r>
            <a:r>
              <a:rPr lang="ru-RU" sz="2400" i="1" dirty="0"/>
              <a:t>, но с удалением всех внутренних тегов)</a:t>
            </a:r>
            <a:r>
              <a:rPr lang="en-US" sz="2400" i="1" dirty="0"/>
              <a:t>;</a:t>
            </a:r>
            <a:endParaRPr lang="ru-RU" sz="2400" i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33775" y="4364361"/>
            <a:ext cx="5124450" cy="914400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877285" y="557013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.html()</a:t>
            </a:r>
            <a:r>
              <a:rPr lang="ru-RU" sz="2400" b="1" i="1" dirty="0"/>
              <a:t> </a:t>
            </a:r>
            <a:r>
              <a:rPr lang="ru-RU" sz="2400" i="1" dirty="0"/>
              <a:t>– считывает или задёт содержимое тега (аналог </a:t>
            </a:r>
            <a:r>
              <a:rPr lang="en-US" sz="2400" i="1" dirty="0" err="1"/>
              <a:t>innerHTML</a:t>
            </a:r>
            <a:r>
              <a:rPr lang="ru-RU" sz="2400" i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3004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139835" y="747278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C000"/>
                </a:solidFill>
              </a:rPr>
              <a:t>jQuery</a:t>
            </a:r>
            <a:r>
              <a:rPr lang="en-US" sz="4000" b="1" dirty="0">
                <a:solidFill>
                  <a:srgbClr val="FFC000"/>
                </a:solidFill>
              </a:rPr>
              <a:t> </a:t>
            </a:r>
            <a:r>
              <a:rPr lang="ru-RU" sz="4000" b="1" dirty="0">
                <a:solidFill>
                  <a:srgbClr val="FFC000"/>
                </a:solidFill>
              </a:rPr>
              <a:t>и содержимое тегов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9576" y="5229200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/>
              <a:t>.</a:t>
            </a:r>
            <a:r>
              <a:rPr lang="en-US" sz="2400" b="1" i="1" dirty="0" err="1"/>
              <a:t>val</a:t>
            </a:r>
            <a:r>
              <a:rPr lang="en-US" sz="2400" b="1" i="1" dirty="0"/>
              <a:t>()</a:t>
            </a:r>
            <a:r>
              <a:rPr lang="ru-RU" sz="2400" b="1" i="1" dirty="0"/>
              <a:t> </a:t>
            </a:r>
            <a:r>
              <a:rPr lang="ru-RU" sz="2400" i="1" dirty="0"/>
              <a:t>– считывает или задёт содержимое поля ввода</a:t>
            </a:r>
            <a:r>
              <a:rPr lang="en-US" sz="2400" i="1" dirty="0"/>
              <a:t>;</a:t>
            </a:r>
            <a:endParaRPr lang="ru-RU" sz="24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110" y="3034267"/>
            <a:ext cx="8809979" cy="1656184"/>
          </a:xfrm>
          <a:prstGeom prst="rect">
            <a:avLst/>
          </a:prstGeom>
          <a:noFill/>
          <a:ln w="28575">
            <a:solidFill>
              <a:srgbClr val="92D05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1816082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122</TotalTime>
  <Words>611</Words>
  <Application>Microsoft Office PowerPoint</Application>
  <PresentationFormat>Широкоэкранный</PresentationFormat>
  <Paragraphs>52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Corbel</vt:lpstr>
      <vt:lpstr>Gill Sans MT</vt:lpstr>
      <vt:lpstr>Wingdings 2</vt:lpstr>
      <vt:lpstr>Дивиденд</vt:lpstr>
      <vt:lpstr>Лекция 5 (Создание скриптов web страниц на jQuery)</vt:lpstr>
      <vt:lpstr>jQuery – самая популярная JS библиотека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</dc:title>
  <dc:creator>Владислав Карюкин</dc:creator>
  <cp:lastModifiedBy>Владислав Карюкин</cp:lastModifiedBy>
  <cp:revision>9</cp:revision>
  <dcterms:created xsi:type="dcterms:W3CDTF">2024-10-01T18:28:28Z</dcterms:created>
  <dcterms:modified xsi:type="dcterms:W3CDTF">2024-10-29T19:29:58Z</dcterms:modified>
</cp:coreProperties>
</file>